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5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419" r:id="rId3"/>
    <p:sldId id="365" r:id="rId4"/>
    <p:sldId id="263" r:id="rId5"/>
    <p:sldId id="279" r:id="rId6"/>
    <p:sldId id="280" r:id="rId7"/>
    <p:sldId id="264" r:id="rId8"/>
    <p:sldId id="273" r:id="rId9"/>
    <p:sldId id="265" r:id="rId10"/>
    <p:sldId id="275" r:id="rId11"/>
    <p:sldId id="266" r:id="rId12"/>
    <p:sldId id="271" r:id="rId13"/>
    <p:sldId id="267" r:id="rId14"/>
    <p:sldId id="277" r:id="rId15"/>
    <p:sldId id="268" r:id="rId16"/>
    <p:sldId id="281" r:id="rId17"/>
    <p:sldId id="269" r:id="rId18"/>
    <p:sldId id="284" r:id="rId19"/>
    <p:sldId id="420" r:id="rId20"/>
  </p:sldIdLst>
  <p:sldSz cx="12192000" cy="6858000"/>
  <p:notesSz cx="6858000" cy="9144000"/>
  <p:embeddedFontLst>
    <p:embeddedFont>
      <p:font typeface="Atkinson Hyperlegible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JetBrains Mono" panose="020B0604020202020204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Medium" panose="00000600000000000000" pitchFamily="2" charset="0"/>
      <p:regular r:id="rId41"/>
      <p:italic r:id="rId42"/>
    </p:embeddedFont>
    <p:embeddedFont>
      <p:font typeface="Poppins SemiBold" panose="00000700000000000000" pitchFamily="2" charset="0"/>
      <p:regular r:id="rId43"/>
      <p:bold r:id="rId44"/>
      <p:italic r:id="rId45"/>
      <p:boldItalic r:id="rId46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" lastIdx="49" clrIdx="0"/>
  <p:cmAuthor id="2" name="Emanuela Gorla" initials="" lastIdx="14" clrIdx="1"/>
  <p:cmAuthor id="3" name="Unknown User1" initials="Unknown User1" lastIdx="2" clrIdx="2"/>
  <p:cmAuthor id="4" name="Emanuela Gorla" initials="EG" lastIdx="29" clrIdx="3">
    <p:extLst>
      <p:ext uri="{19B8F6BF-5375-455C-9EA6-DF929625EA0E}">
        <p15:presenceInfo xmlns:p15="http://schemas.microsoft.com/office/powerpoint/2012/main" userId="S::egorla@tetralogical.com::17fa2ded-9816-4f6e-a877-82d56f70edc5" providerId="AD"/>
      </p:ext>
    </p:extLst>
  </p:cmAuthor>
  <p:cmAuthor id="5" name="Henny Swan" initials="HS" lastIdx="1" clrIdx="4">
    <p:extLst>
      <p:ext uri="{19B8F6BF-5375-455C-9EA6-DF929625EA0E}">
        <p15:presenceInfo xmlns:p15="http://schemas.microsoft.com/office/powerpoint/2012/main" userId="S::hswan@tetralogical.com::c12d3428-da1d-4809-8a36-be022d3775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9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531" autoAdjust="0"/>
    <p:restoredTop sz="87786" autoAdjust="0"/>
  </p:normalViewPr>
  <p:slideViewPr>
    <p:cSldViewPr snapToGrid="0" snapToObjects="1" showGuides="1">
      <p:cViewPr varScale="1">
        <p:scale>
          <a:sx n="51" d="100"/>
          <a:sy n="51" d="100"/>
        </p:scale>
        <p:origin x="60" y="34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F90A91-9791-654A-8E51-735433B74C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42D9B-B9DC-9845-AF04-BC2ABCA366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3C45732-027E-E946-891D-0DB3EA26E793}" type="datetimeFigureOut">
              <a:rPr lang="en-US"/>
              <a:pPr>
                <a:defRPr/>
              </a:pPr>
              <a:t>7/11/2022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76491-42F3-9048-B75C-4BA94BDB23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3CD4B-8871-7847-B9B3-D4741CDDA0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BF7F851-4AA9-B14F-82F5-0E0907CCC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52D687-C5A4-2542-B069-D52165F4C5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tkinson Hyperlegible" pitchFamily="2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D46EC-9623-1D49-9438-75874FB8D58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tkinson Hyperlegible" pitchFamily="2" charset="0"/>
              </a:defRPr>
            </a:lvl1pPr>
          </a:lstStyle>
          <a:p>
            <a:pPr>
              <a:defRPr/>
            </a:pPr>
            <a:fld id="{1433CE0F-EB94-BE4B-8AA9-3216494D9D91}" type="datetimeFigureOut">
              <a:rPr lang="en-US"/>
              <a:pPr>
                <a:defRPr/>
              </a:pPr>
              <a:t>7/11/2022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7AE68-19D5-9748-942B-B3AD1D19D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665B907-B20A-C946-AD7A-46C998A76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C0AF4-6E43-564A-9EC0-9BA6FBF836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tkinson Hyperlegible" pitchFamily="2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7B71-41AB-DF4C-93D9-3C68EF6D6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tkinson Hyperlegible" pitchFamily="2" charset="0"/>
              </a:defRPr>
            </a:lvl1pPr>
          </a:lstStyle>
          <a:p>
            <a:pPr>
              <a:defRPr/>
            </a:pPr>
            <a:fld id="{AE10DB62-8057-3C4B-833B-040096D16D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19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credit: https://</a:t>
            </a:r>
            <a:r>
              <a:rPr lang="en-GB" dirty="0" err="1"/>
              <a:t>en.wikipedia.org</a:t>
            </a:r>
            <a:r>
              <a:rPr lang="en-GB" dirty="0"/>
              <a:t>/wiki/Blueprint#/media/</a:t>
            </a:r>
            <a:r>
              <a:rPr lang="en-GB" dirty="0" err="1"/>
              <a:t>File:Joy_Oil_gas_station_blueprints.jpg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20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4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'Infinite scrolling' can be problematic, especially for users navigating by keyboard because they can't get past the stream of refreshing</a:t>
            </a:r>
          </a:p>
          <a:p>
            <a:r>
              <a:rPr lang="en-GB" dirty="0"/>
              <a:t>content. Give the option to turn off this feature and replace it with a 'load more' button.</a:t>
            </a:r>
          </a:p>
          <a:p>
            <a:endParaRPr lang="en-GB" dirty="0"/>
          </a:p>
          <a:p>
            <a:r>
              <a:rPr lang="en-GB" dirty="0"/>
              <a:t>Photo credit: https://</a:t>
            </a:r>
            <a:r>
              <a:rPr lang="en-GB" dirty="0" err="1"/>
              <a:t>mindmatters.ai</a:t>
            </a:r>
            <a:r>
              <a:rPr lang="en-GB" dirty="0"/>
              <a:t>/2021/01/the-infinity-mirror-trap-part-2-the-thought-determinism-paradox/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53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14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48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34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22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credit: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Ralf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Geithe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/Shutterstock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98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5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3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2E6A-164C-7547-B00D-E4D1AD79873E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0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Emotion rich images are images that could be considered decorative but can also provide an emotional connection to a website or application.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If used thoughtfully, text descriptions for emotion rich images are a way to convey the look, feel and personality of your website or application.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The hot air balloon image on the Inclusive Design Principles homepage is an emotion rich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2E6A-164C-7547-B00D-E4D1AD79873E}" type="slidenum">
              <a:rPr lang="en-US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text description for the image is “Three hot air balloons hang together in a calm, sunny sky”. While it is not essential information, it adds personality to the page. Some blind people appreciate the added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F2E6A-164C-7547-B00D-E4D1AD79873E}" type="slidenum">
              <a:rPr lang="en-US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86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credit: Credit: Getty Images / Anna </a:t>
            </a:r>
            <a:r>
              <a:rPr lang="en-GB" dirty="0" err="1"/>
              <a:t>Wolska-Rzewuska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9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892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white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DA3BB9F2-7C35-8C4D-81EA-955542EDE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" t="20679" r="217" b="12962"/>
          <a:stretch/>
        </p:blipFill>
        <p:spPr>
          <a:xfrm>
            <a:off x="625475" y="0"/>
            <a:ext cx="10304463" cy="6840538"/>
          </a:xfrm>
          <a:prstGeom prst="rect">
            <a:avLst/>
          </a:prstGeom>
        </p:spPr>
      </p:pic>
      <p:pic>
        <p:nvPicPr>
          <p:cNvPr id="5" name="Logo" descr="TetraLogical">
            <a:extLst>
              <a:ext uri="{FF2B5EF4-FFF2-40B4-BE49-F238E27FC236}">
                <a16:creationId xmlns:a16="http://schemas.microsoft.com/office/drawing/2014/main" id="{B86D2C21-EB20-164F-BCD1-B7108737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65113"/>
            <a:ext cx="210343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3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9C3BE16-89E8-DF4B-9759-87ABD185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8" y="0"/>
            <a:ext cx="484187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8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Horizont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B6206315-9A87-CB46-828A-D1AD8950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Vertic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43FC660B-53A3-BB48-8B6C-F79BDFF3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  <p:txBody>
          <a:bodyPr lIns="360000" tIns="180000" rIns="180000" bIns="180000" anchor="ctr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0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09BCF0AD-D883-7642-BFF6-E2C14ECB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50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B3B18E3E-8038-2A4E-A5CE-714225501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2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5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E738F343-3E25-0643-9755-C1458EE6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54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- No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76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451E1BEC-9984-BF40-BE2B-C1E0B24D0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81321"/>
            <a:ext cx="11428070" cy="676678"/>
          </a:xfrm>
          <a:solidFill>
            <a:schemeClr val="bg1"/>
          </a:solidFill>
        </p:spPr>
        <p:txBody>
          <a:bodyPr lIns="180000" tIns="180000" rIns="180000" bIns="180000">
            <a:spAutoFit/>
          </a:bodyPr>
          <a:lstStyle>
            <a:lvl1pPr>
              <a:defRPr sz="22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48BB6-169F-9141-8B1A-62782F65C327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274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or video with Bottom Caption - light and purple caption">
    <p:bg>
      <p:bgPr>
        <a:solidFill>
          <a:srgbClr val="7F0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D1B07AEF-B9A5-984D-A7C1-3674CD2D1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81321"/>
            <a:ext cx="11428070" cy="676678"/>
          </a:xfrm>
          <a:solidFill>
            <a:srgbClr val="7F0190"/>
          </a:solidFill>
        </p:spPr>
        <p:txBody>
          <a:bodyPr lIns="180000" tIns="180000" rIns="180000" bIns="180000">
            <a:sp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7A23D1-BD4B-7A4A-A0C6-5A1566C99736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838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Dark Purple - copy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24BA8C-AC73-1848-AE64-01F02E4D825B}"/>
              </a:ext>
            </a:extLst>
          </p:cNvPr>
          <p:cNvSpPr txBox="1">
            <a:spLocks/>
          </p:cNvSpPr>
          <p:nvPr/>
        </p:nvSpPr>
        <p:spPr>
          <a:xfrm>
            <a:off x="365125" y="636746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©TetraLogical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76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Image or video with Bottom Caption - light and purple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D1B07AEF-B9A5-984D-A7C1-3674CD2D1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81321"/>
            <a:ext cx="11428070" cy="676678"/>
          </a:xfrm>
          <a:solidFill>
            <a:schemeClr val="accent1"/>
          </a:solidFill>
        </p:spPr>
        <p:txBody>
          <a:bodyPr lIns="180000" tIns="180000" rIns="180000" bIns="180000">
            <a:sp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7A23D1-BD4B-7A4A-A0C6-5A1566C99736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9165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 or video with Bottom Caption - light and purple caption">
    <p:bg>
      <p:bgPr>
        <a:solidFill>
          <a:srgbClr val="FF1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D1B07AEF-B9A5-984D-A7C1-3674CD2D1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81321"/>
            <a:ext cx="11428070" cy="676678"/>
          </a:xfrm>
          <a:solidFill>
            <a:srgbClr val="FF1958"/>
          </a:solidFill>
        </p:spPr>
        <p:txBody>
          <a:bodyPr lIns="180000" tIns="180000" rIns="180000" bIns="180000">
            <a:sp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7A23D1-BD4B-7A4A-A0C6-5A1566C99736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6680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11576"/>
            <a:ext cx="12192000" cy="6118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12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&amp;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0E2F3E1F-FD79-894B-B98B-FDDD283D5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-547688"/>
            <a:ext cx="236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9pPr>
          </a:lstStyle>
          <a:p>
            <a:pPr eaLnBrk="1" hangingPunct="1"/>
            <a:r>
              <a:rPr lang="en-GB" altLang="en-US" dirty="0"/>
              <a:t> </a:t>
            </a:r>
          </a:p>
        </p:txBody>
      </p:sp>
      <p:pic>
        <p:nvPicPr>
          <p:cNvPr id="7" name="Accent image">
            <a:extLst>
              <a:ext uri="{FF2B5EF4-FFF2-40B4-BE49-F238E27FC236}">
                <a16:creationId xmlns:a16="http://schemas.microsoft.com/office/drawing/2014/main" id="{4B8FB07A-2B68-094F-918A-5E04B1BA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b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D05C3-0700-3D4B-99FA-175798A7FAAD}"/>
              </a:ext>
            </a:extLst>
          </p:cNvPr>
          <p:cNvSpPr/>
          <p:nvPr userDrawn="1"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1755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Square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b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5671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b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428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7CE5CF-F344-FD44-B9BF-D43C6B87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b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08EF6-1202-4741-96BA-FB2D93F59412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541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quare image Ro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099518F-C9A1-FA41-BA6D-94AC34A0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7067550" y="477838"/>
            <a:ext cx="309563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b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1856E-D502-C943-8C20-26A2D4E2B887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485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quare Image Left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47BFFBA7-3734-6042-88E2-0ED70ABCB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7084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b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347AB-045E-9A4E-8DE5-46739E79DE03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963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F2C19566-CD9A-4D46-B1E7-08AD825C9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4545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b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ED1AA-2B06-3A49-8DDC-32BA392CD728}"/>
              </a:ext>
            </a:extLst>
          </p:cNvPr>
          <p:cNvSpPr/>
          <p:nvPr userDrawn="1"/>
        </p:nvSpPr>
        <p:spPr>
          <a:xfrm>
            <a:off x="0" y="0"/>
            <a:ext cx="43176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99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181A8-0CAD-C04B-B412-CD33433651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9100" y="1542197"/>
            <a:ext cx="54229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41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9482F013-35A1-9F4C-81ED-357FF2B87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4542632" y="489744"/>
            <a:ext cx="311150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b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0DCAE-AB70-E84C-BB3B-0EF23C94844E}"/>
              </a:ext>
            </a:extLst>
          </p:cNvPr>
          <p:cNvSpPr/>
          <p:nvPr userDrawn="1"/>
        </p:nvSpPr>
        <p:spPr>
          <a:xfrm>
            <a:off x="0" y="0"/>
            <a:ext cx="431608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157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tion &amp; Portrait Image 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7EEF27A-C812-F84A-96D0-B45413A2C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885" y="710309"/>
            <a:ext cx="6684828" cy="368476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4FB5B-2919-2E4C-9FC9-FB05B409561B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185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ption &amp; Square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D7944B0B-EEF7-484C-AAA4-231DE697B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760" y="684182"/>
            <a:ext cx="4138478" cy="3684761"/>
          </a:xfrm>
        </p:spPr>
        <p:txBody>
          <a:bodyPr lIns="0" tIns="0" rIns="0" bIns="0">
            <a:noAutofit/>
          </a:bodyPr>
          <a:lstStyle>
            <a:lvl1pPr marL="228600" indent="-217488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B40E-D221-6746-BC49-7B8293A35B43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9795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6C589CF-A5FD-F14E-83BE-74964D69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0"/>
            <a:ext cx="2378075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790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ACD3F5C2-521F-364A-A33B-84CC0EF3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-12700"/>
            <a:ext cx="2379663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542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2AC60EF3-0543-2B4B-832B-EB319DD51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83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BA33A8F-7299-CC4A-BB0F-9A749071A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96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Yellow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FA8559F9-3BC9-D141-8391-0D20439D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4681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1FA43024-61D5-B043-894E-F3187F4CF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8728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6518623-B4FE-094A-B7A5-D6FD13D3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2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70F6CFB-8325-2848-A03D-A0D126A7D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876E6C-AC07-C443-83BD-A057B1B4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749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5DF21D1B-53A5-B14F-80A3-67704C120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339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DEBEA5A2-583A-FB42-AFBF-13CE30DC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637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8EBA9101-E5C6-1D49-B65B-5905AFC1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74A0D455-B25E-BF46-9E96-DC26EF0D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4784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7356FC85-CEDE-744B-84AA-DD971BEA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128B083A-2C82-E64E-8FB8-E6E49DDC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527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E0C2123-FBF2-1C40-B79B-D101410A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6763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54FB5CFA-4875-BE42-95FF-D51D918C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5420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D0A53A1B-844E-4246-9F59-A3A2F37D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5F633A4-2950-3A4E-8774-BBF3B0D5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0277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F6F8423-E280-5E4C-BAC0-7BC8875A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BAA9C6EB-60CC-EA42-8C34-F4E6064B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7928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0CA76A1-E807-F549-B3C5-E9F7FF0B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8A4D5DB-0B87-9B4D-8404-5EC024BC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6990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4B75FB2-07AE-574D-A133-1C3209C1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3073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4260E7E-24D1-E64D-85F6-77F87AF9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99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032893DA-7D97-2248-8FAE-DDE8D84B1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9B6D2B-44A1-4542-9C24-E37C2FCD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393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34D2C8E-D325-674D-AE53-2E8DCBA9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0813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836E89F-5F28-7746-9ABC-7646E8BE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98076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C98D0C57-024D-814E-8B3C-428CB645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9339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E5F71F4-E47D-0546-8FF9-9E47C19C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1265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168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D75101D3-49D1-414E-9B33-6E69EE29B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563" y="241300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1pPr>
            <a:lvl2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2pPr>
            <a:lvl3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3pPr>
            <a:lvl4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4pPr>
            <a:lvl5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1pPr>
            <a:lvl2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2pPr>
            <a:lvl3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3pPr>
            <a:lvl4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4pPr>
            <a:lvl5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5A29C5B-D16D-FF40-8E16-2A11243F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9875359-3F07-BD44-AA6A-6CC1300AFECB}" type="datetimeFigureOut">
              <a:rPr lang="en-US"/>
              <a:pPr>
                <a:defRPr/>
              </a:pPr>
              <a:t>7/11/2022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23AE274-5F2D-4340-9BA3-A395E160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dirty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237D64D-2391-9F46-B6A1-B05A88A4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41B68B7-918D-6E4C-9862-DFD87B42F2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580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iz - qestion, true or fals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91F0B9-E452-E346-8462-900726FAD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425" y="242888"/>
            <a:ext cx="720725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00000" cy="4351338"/>
          </a:xfrm>
        </p:spPr>
        <p:txBody>
          <a:bodyPr/>
          <a:lstStyle>
            <a:lvl1pPr>
              <a:buClr>
                <a:srgbClr val="F293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93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93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93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93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59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&amp; Square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D8EE4118-72E6-6E49-85F9-044D922BF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7B2969-CAEA-F542-8535-E200093FA6E5}"/>
              </a:ext>
            </a:extLst>
          </p:cNvPr>
          <p:cNvSpPr/>
          <p:nvPr/>
        </p:nvSpPr>
        <p:spPr>
          <a:xfrm>
            <a:off x="5486400" y="0"/>
            <a:ext cx="6705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7C501414-2E44-9F4C-983F-6BDED417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822A51-02B4-9248-8934-AE1D722A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4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C5AB4955-010A-7246-A15A-0667EA0F5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F37FE2-9A3D-3B41-A80B-6E52302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198EB4D3-6255-3840-98BE-C6C7F6BD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7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555D1906-2467-514D-B17B-AE1CF7F67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1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05D3345-4DC4-D84E-B8A8-A57571510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4FC4305-F578-0C44-99F7-B685C0E2A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820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822" r:id="rId20"/>
    <p:sldLayoutId id="2147483821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805" r:id="rId43"/>
    <p:sldLayoutId id="2147483806" r:id="rId44"/>
    <p:sldLayoutId id="2147483807" r:id="rId45"/>
    <p:sldLayoutId id="2147483808" r:id="rId46"/>
    <p:sldLayoutId id="2147483809" r:id="rId47"/>
    <p:sldLayoutId id="2147483810" r:id="rId48"/>
    <p:sldLayoutId id="2147483811" r:id="rId49"/>
    <p:sldLayoutId id="2147483812" r:id="rId50"/>
    <p:sldLayoutId id="2147483813" r:id="rId51"/>
    <p:sldLayoutId id="2147483814" r:id="rId52"/>
    <p:sldLayoutId id="2147483815" r:id="rId53"/>
    <p:sldLayoutId id="2147483816" r:id="rId54"/>
    <p:sldLayoutId id="2147483817" r:id="rId55"/>
    <p:sldLayoutId id="2147483818" r:id="rId56"/>
    <p:sldLayoutId id="2147483819" r:id="rId5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0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0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0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0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0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461184-6BB2-577F-935F-7C6B94445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Using the Inclusive Design Principles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A8E6AC4-338D-5076-4284-0F776F7BE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DCDC @LeonieWatson</a:t>
            </a:r>
          </a:p>
        </p:txBody>
      </p:sp>
    </p:spTree>
    <p:extLst>
      <p:ext uri="{BB962C8B-B14F-4D97-AF65-F5344CB8AC3E}">
        <p14:creationId xmlns:p14="http://schemas.microsoft.com/office/powerpoint/2010/main" val="235200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DA1C-CDF9-4CCB-B584-128207E6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61765" cy="1325563"/>
          </a:xfrm>
        </p:spPr>
        <p:txBody>
          <a:bodyPr/>
          <a:lstStyle/>
          <a:p>
            <a:r>
              <a:rPr lang="en-GB" dirty="0"/>
              <a:t>    Design  </a:t>
            </a:r>
            <a:br>
              <a:rPr lang="en-GB" dirty="0"/>
            </a:br>
            <a:r>
              <a:rPr lang="en-GB" dirty="0"/>
              <a:t>    patterns</a:t>
            </a:r>
          </a:p>
        </p:txBody>
      </p:sp>
      <p:pic>
        <p:nvPicPr>
          <p:cNvPr id="6" name="Content Placeholder 5" descr="A blueprint of a house from 1936">
            <a:extLst>
              <a:ext uri="{FF2B5EF4-FFF2-40B4-BE49-F238E27FC236}">
                <a16:creationId xmlns:a16="http://schemas.microsoft.com/office/drawing/2014/main" id="{CEE8061B-D37E-DD4E-AF84-B62F429D5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699965" y="1"/>
            <a:ext cx="9584062" cy="6858000"/>
          </a:xfrm>
        </p:spPr>
      </p:pic>
    </p:spTree>
    <p:extLst>
      <p:ext uri="{BB962C8B-B14F-4D97-AF65-F5344CB8AC3E}">
        <p14:creationId xmlns:p14="http://schemas.microsoft.com/office/powerpoint/2010/main" val="360459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DA43-E1C1-44BB-9AF2-29EE6632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Give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E684-F9FD-4770-AA60-3EE02F9EA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Ensure people are in control - people should be able to access and interact with content in their preferred way</a:t>
            </a:r>
          </a:p>
        </p:txBody>
      </p:sp>
    </p:spTree>
    <p:extLst>
      <p:ext uri="{BB962C8B-B14F-4D97-AF65-F5344CB8AC3E}">
        <p14:creationId xmlns:p14="http://schemas.microsoft.com/office/powerpoint/2010/main" val="326282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5A83-9C2E-4055-9490-5DB3D9334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     Scroll control</a:t>
            </a:r>
          </a:p>
        </p:txBody>
      </p:sp>
      <p:pic>
        <p:nvPicPr>
          <p:cNvPr id="9" name="Content Placeholder 8" descr="Futuristic design of an elevator with mirrors with neon illumination and metal panels where you look through infinate mirrors">
            <a:extLst>
              <a:ext uri="{FF2B5EF4-FFF2-40B4-BE49-F238E27FC236}">
                <a16:creationId xmlns:a16="http://schemas.microsoft.com/office/drawing/2014/main" id="{FBE757E4-1925-CD4E-B23A-7BB890592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26443" y="-1"/>
            <a:ext cx="5165558" cy="6893411"/>
          </a:xfrm>
        </p:spPr>
      </p:pic>
    </p:spTree>
    <p:extLst>
      <p:ext uri="{BB962C8B-B14F-4D97-AF65-F5344CB8AC3E}">
        <p14:creationId xmlns:p14="http://schemas.microsoft.com/office/powerpoint/2010/main" val="1361345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8945-53D4-4E1D-B85F-ABF26AC4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Offer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A5149-91BF-4E1D-B896-7A4BF5DBD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Consider providing different ways for people to complete tasks, especially those that are complex or non standard</a:t>
            </a:r>
          </a:p>
        </p:txBody>
      </p:sp>
    </p:spTree>
    <p:extLst>
      <p:ext uri="{BB962C8B-B14F-4D97-AF65-F5344CB8AC3E}">
        <p14:creationId xmlns:p14="http://schemas.microsoft.com/office/powerpoint/2010/main" val="298955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D322C-9E5C-48A7-B7FC-A575B9170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     Multiple ways</a:t>
            </a:r>
          </a:p>
        </p:txBody>
      </p:sp>
      <p:pic>
        <p:nvPicPr>
          <p:cNvPr id="11" name="Content Placeholder 10" descr="Google map showing two routes between Dusseldorf and Essen in GermanyMap&#10;&#10;Description automatically generated">
            <a:extLst>
              <a:ext uri="{FF2B5EF4-FFF2-40B4-BE49-F238E27FC236}">
                <a16:creationId xmlns:a16="http://schemas.microsoft.com/office/drawing/2014/main" id="{D90AFDB7-E1C2-4E92-A85B-49E184283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7361" y="1674372"/>
            <a:ext cx="8426126" cy="4818503"/>
          </a:xfrm>
        </p:spPr>
      </p:pic>
    </p:spTree>
    <p:extLst>
      <p:ext uri="{BB962C8B-B14F-4D97-AF65-F5344CB8AC3E}">
        <p14:creationId xmlns:p14="http://schemas.microsoft.com/office/powerpoint/2010/main" val="212678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509D-FAF3-435B-91CD-5355B826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Prioritise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24EC4-545C-4D12-8CB8-F4087F57A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/>
              <a:t>Help users focus on core tasks, features, and information by prioritising them within the content and layout</a:t>
            </a:r>
          </a:p>
        </p:txBody>
      </p:sp>
    </p:spTree>
    <p:extLst>
      <p:ext uri="{BB962C8B-B14F-4D97-AF65-F5344CB8AC3E}">
        <p14:creationId xmlns:p14="http://schemas.microsoft.com/office/powerpoint/2010/main" val="75525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AEEC-2AB3-409F-80A7-D57AE143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     One thing at a time</a:t>
            </a:r>
          </a:p>
        </p:txBody>
      </p:sp>
      <p:pic>
        <p:nvPicPr>
          <p:cNvPr id="5" name="Content Placeholder 4" descr="The mental health charity Mind has two priority calls to action in the header: Get help now and Make a donation">
            <a:extLst>
              <a:ext uri="{FF2B5EF4-FFF2-40B4-BE49-F238E27FC236}">
                <a16:creationId xmlns:a16="http://schemas.microsoft.com/office/drawing/2014/main" id="{10D46B84-F0FD-B844-AF23-EBAAC78C7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320" y="2983833"/>
            <a:ext cx="11186160" cy="1674686"/>
          </a:xfrm>
          <a:noFill/>
        </p:spPr>
      </p:pic>
    </p:spTree>
    <p:extLst>
      <p:ext uri="{BB962C8B-B14F-4D97-AF65-F5344CB8AC3E}">
        <p14:creationId xmlns:p14="http://schemas.microsoft.com/office/powerpoint/2010/main" val="1689131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4171-CF3C-4238-AFDA-DADFA870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3C810-971C-4AAC-A21E-94EC5D964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Consider the value of features and how they improve the experience for different users</a:t>
            </a:r>
          </a:p>
        </p:txBody>
      </p:sp>
    </p:spTree>
    <p:extLst>
      <p:ext uri="{BB962C8B-B14F-4D97-AF65-F5344CB8AC3E}">
        <p14:creationId xmlns:p14="http://schemas.microsoft.com/office/powerpoint/2010/main" val="855459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95BA-184B-4629-AD18-708898F8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     Do the hard work</a:t>
            </a:r>
          </a:p>
        </p:txBody>
      </p:sp>
      <p:pic>
        <p:nvPicPr>
          <p:cNvPr id="5" name="Content Placeholder 4" descr="A black and white photo of dirty hands, palms up, side by side">
            <a:extLst>
              <a:ext uri="{FF2B5EF4-FFF2-40B4-BE49-F238E27FC236}">
                <a16:creationId xmlns:a16="http://schemas.microsoft.com/office/drawing/2014/main" id="{66F114F2-1A9C-3D4C-8A51-ACA0D84AF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916" b="29092"/>
          <a:stretch/>
        </p:blipFill>
        <p:spPr>
          <a:xfrm>
            <a:off x="838200" y="1825625"/>
            <a:ext cx="10515600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622751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461184-6BB2-577F-935F-7C6B94445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A8E6AC4-338D-5076-4284-0F776F7BE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DCDC @LeonieWatson</a:t>
            </a:r>
          </a:p>
        </p:txBody>
      </p:sp>
    </p:spTree>
    <p:extLst>
      <p:ext uri="{BB962C8B-B14F-4D97-AF65-F5344CB8AC3E}">
        <p14:creationId xmlns:p14="http://schemas.microsoft.com/office/powerpoint/2010/main" val="12108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37B9-289A-13DA-3F70-7F639087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Inclusive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0CA0F-E28C-637A-44B3-E88E7FCBE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6268490" cy="398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 about designing for people with permanent, temporary, situational, and changing disabilities - all of us really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92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 screen image of the Inclusive Design Principles website"/>
          <p:cNvPicPr>
            <a:picLocks noGrp="1" noChangeAspect="1"/>
          </p:cNvPicPr>
          <p:nvPr/>
        </p:nvPicPr>
        <p:blipFill rotWithShape="1">
          <a:blip r:embed="rId3"/>
          <a:srcRect t="1295" b="130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694558-8941-0844-9474-4EB573824CC7}"/>
              </a:ext>
            </a:extLst>
          </p:cNvPr>
          <p:cNvSpPr txBox="1"/>
          <p:nvPr/>
        </p:nvSpPr>
        <p:spPr>
          <a:xfrm>
            <a:off x="304800" y="4122821"/>
            <a:ext cx="18473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GB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D8596-082B-E04C-BF08-1A4A5E6682DD}"/>
              </a:ext>
            </a:extLst>
          </p:cNvPr>
          <p:cNvSpPr txBox="1"/>
          <p:nvPr/>
        </p:nvSpPr>
        <p:spPr>
          <a:xfrm>
            <a:off x="2759242" y="44597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921ED-55AA-6E45-9C31-584CE129AE34}"/>
              </a:ext>
            </a:extLst>
          </p:cNvPr>
          <p:cNvSpPr txBox="1"/>
          <p:nvPr/>
        </p:nvSpPr>
        <p:spPr>
          <a:xfrm>
            <a:off x="6597445" y="4598204"/>
            <a:ext cx="5594535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</a:rPr>
              <a:t>InclusiveDesignPrinciples.org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7CB010-19BA-1635-B03F-394532E3C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" y="-1109663"/>
            <a:ext cx="7020000" cy="1008126"/>
          </a:xfrm>
        </p:spPr>
        <p:txBody>
          <a:bodyPr/>
          <a:lstStyle/>
          <a:p>
            <a:r>
              <a:rPr lang="en-GB" dirty="0"/>
              <a:t>Inclusive Design Principles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F3C9-23C6-4D5B-B1E7-974E26F9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Provide comparable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79C31-4C75-4086-96D6-2CE7DF0EA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Ensure your interface provides a comparable experience for all so people can accomplish tasks in a way that suits their needs without undermining the quality of the content</a:t>
            </a:r>
          </a:p>
        </p:txBody>
      </p:sp>
    </p:spTree>
    <p:extLst>
      <p:ext uri="{BB962C8B-B14F-4D97-AF65-F5344CB8AC3E}">
        <p14:creationId xmlns:p14="http://schemas.microsoft.com/office/powerpoint/2010/main" val="3040237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Image descriptions</a:t>
            </a:r>
          </a:p>
        </p:txBody>
      </p:sp>
      <p:pic>
        <p:nvPicPr>
          <p:cNvPr id="4" name="Picture 3" descr="The hot air balloon image on the Inclusive Design Principles website">
            <a:extLst>
              <a:ext uri="{FF2B5EF4-FFF2-40B4-BE49-F238E27FC236}">
                <a16:creationId xmlns:a16="http://schemas.microsoft.com/office/drawing/2014/main" id="{4F3A8875-8444-8542-AAEE-5B4EE8751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32"/>
            <a:ext cx="12192000" cy="56844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/>
              <a:t>Image descriptions</a:t>
            </a:r>
            <a:endParaRPr dirty="0"/>
          </a:p>
        </p:txBody>
      </p:sp>
      <p:pic>
        <p:nvPicPr>
          <p:cNvPr id="5" name="Picture 4" descr="A blurred image of the Inclusive Design Principles homepage with the text description “Three hot air balloons hang together in a calm, sunny sky&quot;">
            <a:extLst>
              <a:ext uri="{FF2B5EF4-FFF2-40B4-BE49-F238E27FC236}">
                <a16:creationId xmlns:a16="http://schemas.microsoft.com/office/drawing/2014/main" id="{1FEA65C0-C74D-F741-88CB-356812BD9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9550"/>
            <a:ext cx="11582400" cy="59717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906D5-7C18-40B8-8C54-79683D4B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89B2-C95B-4027-BD47-4983EC480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People use your interface in different situations. Make sure your interface delivers a valuable experience to people regardless of their circumstances</a:t>
            </a:r>
          </a:p>
        </p:txBody>
      </p:sp>
    </p:spTree>
    <p:extLst>
      <p:ext uri="{BB962C8B-B14F-4D97-AF65-F5344CB8AC3E}">
        <p14:creationId xmlns:p14="http://schemas.microsoft.com/office/powerpoint/2010/main" val="3030296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AAF4-6EC2-4696-8BF4-C65F048A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      Colour contrast</a:t>
            </a:r>
          </a:p>
        </p:txBody>
      </p:sp>
      <p:pic>
        <p:nvPicPr>
          <p:cNvPr id="5" name="Content Placeholder 4" descr="A man stretched out on the beach looking at his phone which is reflecting his image">
            <a:extLst>
              <a:ext uri="{FF2B5EF4-FFF2-40B4-BE49-F238E27FC236}">
                <a16:creationId xmlns:a16="http://schemas.microsoft.com/office/drawing/2014/main" id="{FCBBF4EF-9753-504B-9C9A-FBFBA8705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240"/>
          <a:stretch/>
        </p:blipFill>
        <p:spPr>
          <a:xfrm>
            <a:off x="838200" y="1825625"/>
            <a:ext cx="10515600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358695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0553-8CED-4341-9918-12B2F522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 consistent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229DA-1A39-4D2C-A38F-17B144870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Use familiar conventions and apply them consistently</a:t>
            </a:r>
          </a:p>
        </p:txBody>
      </p:sp>
    </p:spTree>
    <p:extLst>
      <p:ext uri="{BB962C8B-B14F-4D97-AF65-F5344CB8AC3E}">
        <p14:creationId xmlns:p14="http://schemas.microsoft.com/office/powerpoint/2010/main" val="2052299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JetBrains Mono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Training small screen_REPAIRED_2021-10-03" id="{E3CEDA17-909B-D84D-967C-560F1C5B5371}" vid="{8C843A68-5E01-8A48-8A87-52E3169FC2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</TotalTime>
  <Words>444</Words>
  <Application>Microsoft Office PowerPoint</Application>
  <PresentationFormat>Widescreen</PresentationFormat>
  <Paragraphs>62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 Light</vt:lpstr>
      <vt:lpstr>Poppins</vt:lpstr>
      <vt:lpstr>Arial</vt:lpstr>
      <vt:lpstr>Atkinson Hyperlegible</vt:lpstr>
      <vt:lpstr>Poppins SemiBold</vt:lpstr>
      <vt:lpstr>Calibri</vt:lpstr>
      <vt:lpstr>JetBrains Mono</vt:lpstr>
      <vt:lpstr>Poppins Medium</vt:lpstr>
      <vt:lpstr>Office Theme</vt:lpstr>
      <vt:lpstr>Using the Inclusive Design Principles</vt:lpstr>
      <vt:lpstr>Inclusive design</vt:lpstr>
      <vt:lpstr>Inclusive Design Principles</vt:lpstr>
      <vt:lpstr>Provide comparable experience</vt:lpstr>
      <vt:lpstr>Image descriptions</vt:lpstr>
      <vt:lpstr>Image descriptions</vt:lpstr>
      <vt:lpstr>Consider situation</vt:lpstr>
      <vt:lpstr>      Colour contrast</vt:lpstr>
      <vt:lpstr>Be consistent</vt:lpstr>
      <vt:lpstr>    Design       patterns</vt:lpstr>
      <vt:lpstr>Give control</vt:lpstr>
      <vt:lpstr>     Scroll control</vt:lpstr>
      <vt:lpstr>Offer choice</vt:lpstr>
      <vt:lpstr>     Multiple ways</vt:lpstr>
      <vt:lpstr>Prioritise content</vt:lpstr>
      <vt:lpstr>     One thing at a time</vt:lpstr>
      <vt:lpstr>Add value</vt:lpstr>
      <vt:lpstr>     Do the hard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Accessible user experience and design </dc:title>
  <dc:creator>Henny Swan</dc:creator>
  <cp:keywords/>
  <cp:lastModifiedBy>Léonie Watson</cp:lastModifiedBy>
  <cp:revision>65</cp:revision>
  <dcterms:created xsi:type="dcterms:W3CDTF">2021-10-17T10:36:27Z</dcterms:created>
  <dcterms:modified xsi:type="dcterms:W3CDTF">2022-07-11T10:17:48Z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